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Ariège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Feuil1!$B$4:$M$4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6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Aveyron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Feuil1!$B$5:$M$5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Gers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Feuil1!$B$6:$M$6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</c:ser>
        <c:ser>
          <c:idx val="3"/>
          <c:order val="3"/>
          <c:tx>
            <c:strRef>
              <c:f>Feuil1!$A$7</c:f>
              <c:strCache>
                <c:ptCount val="1"/>
                <c:pt idx="0">
                  <c:v>Haute-Garonne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Feuil1!$B$7:$M$7</c:f>
              <c:numCache>
                <c:formatCode>General</c:formatCode>
                <c:ptCount val="12"/>
                <c:pt idx="0">
                  <c:v>48</c:v>
                </c:pt>
                <c:pt idx="1">
                  <c:v>56</c:v>
                </c:pt>
                <c:pt idx="2">
                  <c:v>60</c:v>
                </c:pt>
                <c:pt idx="3">
                  <c:v>78</c:v>
                </c:pt>
                <c:pt idx="4">
                  <c:v>40</c:v>
                </c:pt>
                <c:pt idx="5">
                  <c:v>70</c:v>
                </c:pt>
                <c:pt idx="6">
                  <c:v>26</c:v>
                </c:pt>
                <c:pt idx="7">
                  <c:v>36</c:v>
                </c:pt>
                <c:pt idx="8">
                  <c:v>108</c:v>
                </c:pt>
                <c:pt idx="9">
                  <c:v>79</c:v>
                </c:pt>
                <c:pt idx="10">
                  <c:v>74</c:v>
                </c:pt>
                <c:pt idx="11">
                  <c:v>109</c:v>
                </c:pt>
              </c:numCache>
            </c:numRef>
          </c:val>
        </c:ser>
        <c:ser>
          <c:idx val="4"/>
          <c:order val="4"/>
          <c:tx>
            <c:strRef>
              <c:f>Feuil1!$A$8</c:f>
              <c:strCache>
                <c:ptCount val="1"/>
                <c:pt idx="0">
                  <c:v>Hautes-Pyrénées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Feuil1!$B$8:$M$8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15</c:v>
                </c:pt>
                <c:pt idx="11">
                  <c:v>1</c:v>
                </c:pt>
              </c:numCache>
            </c:numRef>
          </c:val>
        </c:ser>
        <c:ser>
          <c:idx val="5"/>
          <c:order val="5"/>
          <c:tx>
            <c:strRef>
              <c:f>Feuil1!$A$9</c:f>
              <c:strCache>
                <c:ptCount val="1"/>
                <c:pt idx="0">
                  <c:v>Lot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Feuil1!$B$9:$M$9</c:f>
              <c:numCache>
                <c:formatCode>General</c:formatCode>
                <c:ptCount val="12"/>
                <c:pt idx="0">
                  <c:v>20</c:v>
                </c:pt>
                <c:pt idx="1">
                  <c:v>4</c:v>
                </c:pt>
                <c:pt idx="2">
                  <c:v>14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0</c:v>
                </c:pt>
              </c:numCache>
            </c:numRef>
          </c:val>
        </c:ser>
        <c:ser>
          <c:idx val="6"/>
          <c:order val="6"/>
          <c:tx>
            <c:strRef>
              <c:f>Feuil1!$A$10</c:f>
              <c:strCache>
                <c:ptCount val="1"/>
                <c:pt idx="0">
                  <c:v>Tarn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Feuil1!$B$10:$M$10</c:f>
              <c:numCache>
                <c:formatCode>General</c:formatCode>
                <c:ptCount val="12"/>
                <c:pt idx="0">
                  <c:v>0</c:v>
                </c:pt>
                <c:pt idx="1">
                  <c:v>63</c:v>
                </c:pt>
                <c:pt idx="2">
                  <c:v>10</c:v>
                </c:pt>
                <c:pt idx="3">
                  <c:v>8</c:v>
                </c:pt>
                <c:pt idx="4">
                  <c:v>3</c:v>
                </c:pt>
                <c:pt idx="5">
                  <c:v>43</c:v>
                </c:pt>
                <c:pt idx="6">
                  <c:v>15</c:v>
                </c:pt>
                <c:pt idx="7">
                  <c:v>8</c:v>
                </c:pt>
                <c:pt idx="8">
                  <c:v>83</c:v>
                </c:pt>
                <c:pt idx="9">
                  <c:v>56</c:v>
                </c:pt>
                <c:pt idx="10">
                  <c:v>8</c:v>
                </c:pt>
                <c:pt idx="11">
                  <c:v>38</c:v>
                </c:pt>
              </c:numCache>
            </c:numRef>
          </c:val>
        </c:ser>
        <c:ser>
          <c:idx val="7"/>
          <c:order val="7"/>
          <c:tx>
            <c:strRef>
              <c:f>Feuil1!$A$11</c:f>
              <c:strCache>
                <c:ptCount val="1"/>
                <c:pt idx="0">
                  <c:v>Tarn &amp; Garonne</c:v>
                </c:pt>
              </c:strCache>
            </c:strRef>
          </c:tx>
          <c:invertIfNegative val="0"/>
          <c:cat>
            <c:numRef>
              <c:f>Feuil1!$B$3:$M$3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Feuil1!$B$11:$M$11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7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37728"/>
        <c:axId val="150838120"/>
      </c:barChart>
      <c:catAx>
        <c:axId val="1508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838120"/>
        <c:crosses val="autoZero"/>
        <c:auto val="1"/>
        <c:lblAlgn val="ctr"/>
        <c:lblOffset val="100"/>
        <c:noMultiLvlLbl val="0"/>
      </c:catAx>
      <c:valAx>
        <c:axId val="15083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3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0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99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14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5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5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8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6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7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9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E7E1-B09C-428A-9944-105335E228FE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EC989-5E88-4E04-B4D8-B3403CB2C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7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pierre.bonneau@bnf.f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rn.info/revue-le-temps-des-medias-2005-2-page-253.htm" TargetMode="External"/><Relationship Id="rId2" Type="http://schemas.openxmlformats.org/officeDocument/2006/relationships/hyperlink" Target="http://www.bnf.fr/fr/professionnels/depot_legal/a.dl_doc_son_mo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lica.bnf.fr/html/und/enregistrements-sonores/rencontres-autour-de-ledition-phonographique" TargetMode="External"/><Relationship Id="rId5" Type="http://schemas.openxmlformats.org/officeDocument/2006/relationships/hyperlink" Target="http://www.bnf.fr/documents/dl_obs_synthese_2014.pdf" TargetMode="External"/><Relationship Id="rId4" Type="http://schemas.openxmlformats.org/officeDocument/2006/relationships/hyperlink" Target="http://www.cairn.info/revue-vingtieme-siecle-revue-d-histoire-2006-4-page-61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dépôt légal des enregistrements sonores à la </a:t>
            </a:r>
            <a:r>
              <a:rPr lang="fr-FR" b="1" dirty="0" err="1"/>
              <a:t>B</a:t>
            </a:r>
            <a:r>
              <a:rPr lang="fr-FR" b="1" dirty="0" err="1" smtClean="0"/>
              <a:t>nF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Pierre Bonneau</a:t>
            </a:r>
          </a:p>
          <a:p>
            <a:r>
              <a:rPr lang="fr-FR" dirty="0" smtClean="0"/>
              <a:t>Intervention au CRL Midi-Pyrénées 26 novembre 2015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600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Panorama national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 </a:t>
            </a:r>
            <a:r>
              <a:rPr lang="fr-FR" b="1" dirty="0" smtClean="0"/>
              <a:t>700 000 </a:t>
            </a:r>
            <a:r>
              <a:rPr lang="fr-FR" dirty="0" smtClean="0"/>
              <a:t>références discographiques déposées </a:t>
            </a:r>
            <a:r>
              <a:rPr lang="fr-FR" b="1" dirty="0" smtClean="0"/>
              <a:t>à la </a:t>
            </a:r>
            <a:r>
              <a:rPr lang="fr-FR" b="1" dirty="0" err="1" smtClean="0"/>
              <a:t>BnF</a:t>
            </a:r>
            <a:r>
              <a:rPr lang="fr-FR" b="1" dirty="0" smtClean="0"/>
              <a:t> depuis 1940</a:t>
            </a:r>
          </a:p>
          <a:p>
            <a:endParaRPr lang="fr-FR" dirty="0" smtClean="0"/>
          </a:p>
          <a:p>
            <a:r>
              <a:rPr lang="fr-FR" b="1" dirty="0" smtClean="0"/>
              <a:t>15 000 à 10 000 dépôts par an</a:t>
            </a:r>
            <a:r>
              <a:rPr lang="fr-FR" dirty="0" smtClean="0"/>
              <a:t>, depuis une décennie. </a:t>
            </a:r>
          </a:p>
          <a:p>
            <a:endParaRPr lang="fr-FR" dirty="0"/>
          </a:p>
          <a:p>
            <a:r>
              <a:rPr lang="fr-FR" b="1" dirty="0" smtClean="0"/>
              <a:t>Retour du vinyle et émiettement du paysage </a:t>
            </a:r>
            <a:r>
              <a:rPr lang="fr-FR" dirty="0" smtClean="0"/>
              <a:t>éditorial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renouveau du vinyle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1785"/>
            <a:ext cx="8791545" cy="3117375"/>
          </a:xfrm>
        </p:spPr>
      </p:pic>
    </p:spTree>
    <p:extLst>
      <p:ext uri="{BB962C8B-B14F-4D97-AF65-F5344CB8AC3E}">
        <p14:creationId xmlns:p14="http://schemas.microsoft.com/office/powerpoint/2010/main" val="11715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Émiettement du paysage éditorial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" y="2195016"/>
            <a:ext cx="9071639" cy="3052954"/>
          </a:xfrm>
        </p:spPr>
      </p:pic>
    </p:spTree>
    <p:extLst>
      <p:ext uri="{BB962C8B-B14F-4D97-AF65-F5344CB8AC3E}">
        <p14:creationId xmlns:p14="http://schemas.microsoft.com/office/powerpoint/2010/main" val="490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Midi-Pyrénées : une contribution stable et diversifiée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entre 100 et 200 dépôts par an </a:t>
            </a:r>
            <a:r>
              <a:rPr lang="fr-FR" dirty="0" smtClean="0"/>
              <a:t>(109 en 2014, 159 en 2015)</a:t>
            </a:r>
          </a:p>
          <a:p>
            <a:endParaRPr lang="fr-FR" dirty="0"/>
          </a:p>
          <a:p>
            <a:r>
              <a:rPr lang="fr-FR" dirty="0" smtClean="0"/>
              <a:t>Un </a:t>
            </a:r>
            <a:r>
              <a:rPr lang="fr-FR" b="1" dirty="0" smtClean="0"/>
              <a:t>tissu de déposants équilibré </a:t>
            </a:r>
            <a:r>
              <a:rPr lang="fr-FR" dirty="0" smtClean="0"/>
              <a:t>(environ 4 dépôt par déposant)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Deux </a:t>
            </a:r>
            <a:r>
              <a:rPr lang="fr-FR" b="1" dirty="0" smtClean="0"/>
              <a:t>places fortes : Haute-Garonne et Tarn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42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Nombre de dépôts par an et par département en Midi-Pyrénées depuis 2004</a:t>
            </a:r>
            <a:endParaRPr lang="fr-FR" sz="3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22077"/>
              </p:ext>
            </p:extLst>
          </p:nvPr>
        </p:nvGraphicFramePr>
        <p:xfrm>
          <a:off x="107504" y="1196752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3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structure des dépôts en Haute-Garonne </a:t>
            </a:r>
            <a:br>
              <a:rPr lang="fr-FR" b="1" dirty="0" smtClean="0"/>
            </a:br>
            <a:r>
              <a:rPr lang="fr-FR" b="1" dirty="0" smtClean="0"/>
              <a:t>2014-2015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" y="1993770"/>
            <a:ext cx="9298892" cy="3878571"/>
          </a:xfrm>
        </p:spPr>
      </p:pic>
      <p:sp>
        <p:nvSpPr>
          <p:cNvPr id="5" name="Ellipse 4"/>
          <p:cNvSpPr/>
          <p:nvPr/>
        </p:nvSpPr>
        <p:spPr>
          <a:xfrm>
            <a:off x="1013756" y="3212976"/>
            <a:ext cx="288032" cy="189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868144" y="3051043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724128" y="5877272"/>
            <a:ext cx="307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109 dépôts en 2015</a:t>
            </a:r>
          </a:p>
          <a:p>
            <a:pPr algn="ctr"/>
            <a:r>
              <a:rPr lang="fr-FR" sz="1400" b="1" dirty="0" smtClean="0"/>
              <a:t>(69% des dépôts en Midi-Pyrénées)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74 dépôts en 2014</a:t>
            </a:r>
          </a:p>
          <a:p>
            <a:pPr algn="ctr"/>
            <a:r>
              <a:rPr lang="fr-FR" sz="1400" b="1" dirty="0" smtClean="0"/>
              <a:t>(68% des dépôts en Midi-Pyrénées)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53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Le défi du numérique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fr-FR" b="1" dirty="0"/>
              <a:t>168 000 albums dématérialisés </a:t>
            </a:r>
            <a:r>
              <a:rPr lang="fr-FR" dirty="0"/>
              <a:t>sortis</a:t>
            </a:r>
            <a:r>
              <a:rPr lang="fr-FR" b="1" dirty="0"/>
              <a:t> en </a:t>
            </a:r>
            <a:r>
              <a:rPr lang="fr-FR" b="1" dirty="0" smtClean="0"/>
              <a:t>2014</a:t>
            </a:r>
            <a:r>
              <a:rPr lang="fr-FR" dirty="0" smtClean="0"/>
              <a:t>, contre 11 000 en physique (SNEP)</a:t>
            </a:r>
          </a:p>
          <a:p>
            <a:endParaRPr lang="fr-FR" dirty="0"/>
          </a:p>
          <a:p>
            <a:r>
              <a:rPr lang="fr-FR" b="1" dirty="0"/>
              <a:t>800 000 albums dématérialisés, toutes années </a:t>
            </a:r>
            <a:r>
              <a:rPr lang="fr-FR" dirty="0"/>
              <a:t>de production </a:t>
            </a:r>
            <a:r>
              <a:rPr lang="fr-FR" b="1" dirty="0" smtClean="0"/>
              <a:t>confondues</a:t>
            </a:r>
            <a:r>
              <a:rPr lang="fr-FR" dirty="0" smtClean="0"/>
              <a:t> (SNEP)</a:t>
            </a:r>
          </a:p>
          <a:p>
            <a:endParaRPr lang="fr-FR" dirty="0"/>
          </a:p>
          <a:p>
            <a:r>
              <a:rPr lang="fr-FR" dirty="0" smtClean="0"/>
              <a:t>Nécessité d’une </a:t>
            </a:r>
            <a:r>
              <a:rPr lang="fr-FR" b="1" dirty="0" smtClean="0"/>
              <a:t>action pour assurer la continuité du dépôt légal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3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Expérimentation avec CD1D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</a:t>
            </a:r>
            <a:r>
              <a:rPr lang="fr-FR" b="1" dirty="0" smtClean="0"/>
              <a:t>mai 2014 </a:t>
            </a:r>
            <a:r>
              <a:rPr lang="fr-FR" dirty="0" smtClean="0"/>
              <a:t>: avec </a:t>
            </a:r>
            <a:r>
              <a:rPr lang="fr-FR" b="1" dirty="0" smtClean="0"/>
              <a:t>deux fédérations </a:t>
            </a:r>
            <a:r>
              <a:rPr lang="fr-FR" dirty="0" smtClean="0"/>
              <a:t>(Pays de la Loire </a:t>
            </a:r>
            <a:r>
              <a:rPr lang="fr-FR" smtClean="0"/>
              <a:t>et </a:t>
            </a:r>
            <a:r>
              <a:rPr lang="fr-FR" smtClean="0"/>
              <a:t>Rhône-Alpes</a:t>
            </a:r>
            <a:r>
              <a:rPr lang="fr-FR" dirty="0" smtClean="0"/>
              <a:t>), 31 déposants, </a:t>
            </a:r>
            <a:r>
              <a:rPr lang="fr-FR" b="1" dirty="0" smtClean="0"/>
              <a:t>260 références (albums) déposées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smtClean="0"/>
              <a:t>Juin 2015 : extension à toute la France</a:t>
            </a:r>
            <a:r>
              <a:rPr lang="fr-FR" dirty="0" smtClean="0"/>
              <a:t>, lors de l’inscription des labels. </a:t>
            </a:r>
          </a:p>
          <a:p>
            <a:endParaRPr lang="fr-FR" dirty="0"/>
          </a:p>
          <a:p>
            <a:r>
              <a:rPr lang="fr-FR" b="1" dirty="0" smtClean="0"/>
              <a:t>Expérience limitée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3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073008" cy="1498178"/>
          </a:xfrm>
        </p:spPr>
        <p:txBody>
          <a:bodyPr>
            <a:normAutofit/>
          </a:bodyPr>
          <a:lstStyle/>
          <a:p>
            <a:r>
              <a:rPr lang="fr-FR" b="1" dirty="0" smtClean="0"/>
              <a:t>Vers une infrastructure </a:t>
            </a:r>
            <a:r>
              <a:rPr lang="fr-FR" b="1" dirty="0"/>
              <a:t>adaptée à un flux plus massif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Modèle des E-Books déjà en test</a:t>
            </a:r>
            <a:r>
              <a:rPr lang="fr-FR" dirty="0" smtClean="0"/>
              <a:t> opérationnel à </a:t>
            </a:r>
            <a:r>
              <a:rPr lang="fr-FR" dirty="0" err="1" smtClean="0"/>
              <a:t>BnF</a:t>
            </a:r>
            <a:r>
              <a:rPr lang="fr-FR" dirty="0" smtClean="0"/>
              <a:t> : flux direct des éditeurs sur un serveur. </a:t>
            </a:r>
          </a:p>
          <a:p>
            <a:endParaRPr lang="fr-FR" dirty="0"/>
          </a:p>
          <a:p>
            <a:r>
              <a:rPr lang="fr-FR" b="1" dirty="0" smtClean="0"/>
              <a:t>Enjeu </a:t>
            </a:r>
            <a:r>
              <a:rPr lang="fr-FR" dirty="0" smtClean="0"/>
              <a:t>: obtenir des </a:t>
            </a:r>
            <a:r>
              <a:rPr lang="fr-FR" b="1" dirty="0" smtClean="0"/>
              <a:t>métadonnées correctement structurées</a:t>
            </a:r>
            <a:r>
              <a:rPr lang="fr-FR" dirty="0" smtClean="0"/>
              <a:t> associées à des </a:t>
            </a:r>
            <a:r>
              <a:rPr lang="fr-FR" b="1" dirty="0" smtClean="0"/>
              <a:t>fichiers sonores de haute qualité. </a:t>
            </a:r>
          </a:p>
          <a:p>
            <a:endParaRPr lang="fr-FR" b="1" dirty="0"/>
          </a:p>
          <a:p>
            <a:r>
              <a:rPr lang="fr-FR" b="1" dirty="0" smtClean="0"/>
              <a:t>Discussions en cours pour </a:t>
            </a:r>
            <a:r>
              <a:rPr lang="fr-FR" dirty="0" smtClean="0"/>
              <a:t>obtenir </a:t>
            </a:r>
            <a:r>
              <a:rPr lang="fr-FR" b="1" dirty="0" smtClean="0"/>
              <a:t>toute la production </a:t>
            </a:r>
            <a:r>
              <a:rPr lang="fr-FR" dirty="0" smtClean="0"/>
              <a:t>diffusée en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Les acquisitions d’enregistrements anciens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 </a:t>
            </a:r>
            <a:r>
              <a:rPr lang="fr-FR" b="1" dirty="0" smtClean="0"/>
              <a:t>1 200 </a:t>
            </a:r>
            <a:r>
              <a:rPr lang="fr-FR" b="1" dirty="0"/>
              <a:t>disques par </a:t>
            </a:r>
            <a:r>
              <a:rPr lang="fr-FR" b="1" dirty="0" smtClean="0"/>
              <a:t>an</a:t>
            </a:r>
            <a:r>
              <a:rPr lang="fr-FR" dirty="0" smtClean="0"/>
              <a:t>, essentiellement antérieurs à 1914</a:t>
            </a:r>
          </a:p>
          <a:p>
            <a:endParaRPr lang="fr-FR" dirty="0"/>
          </a:p>
          <a:p>
            <a:r>
              <a:rPr lang="fr-FR" b="1" dirty="0" smtClean="0"/>
              <a:t>Dons remarquables </a:t>
            </a:r>
            <a:r>
              <a:rPr lang="fr-FR" dirty="0" smtClean="0"/>
              <a:t>: Charles Delaunay (22 000 disques), Nadia Boulanger, Maurice Ravel</a:t>
            </a:r>
          </a:p>
          <a:p>
            <a:endParaRPr lang="fr-FR" dirty="0"/>
          </a:p>
          <a:p>
            <a:r>
              <a:rPr lang="fr-FR" b="1" dirty="0" smtClean="0"/>
              <a:t>Dons de médiathèques et de particuliers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5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dépôt des enregistrements physiques : un historique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r>
              <a:rPr lang="fr-FR" b="1" dirty="0" smtClean="0"/>
              <a:t>1911</a:t>
            </a:r>
            <a:r>
              <a:rPr lang="fr-FR" dirty="0" smtClean="0"/>
              <a:t> : Création des Archives de la Parole par Ferdinand Brunot </a:t>
            </a:r>
          </a:p>
          <a:p>
            <a:endParaRPr lang="fr-FR" dirty="0" smtClean="0"/>
          </a:p>
          <a:p>
            <a:r>
              <a:rPr lang="fr-FR" b="1" dirty="0" smtClean="0"/>
              <a:t>Loi du 19 mai 1925 </a:t>
            </a:r>
            <a:r>
              <a:rPr lang="fr-FR" dirty="0" smtClean="0"/>
              <a:t>: dépôt légal des phonogrammes (pas de décret d’application)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Décret du 8 avril 1938 </a:t>
            </a:r>
            <a:r>
              <a:rPr lang="fr-FR" dirty="0" smtClean="0"/>
              <a:t>: la Phonothèque nationale en charge du dépôt légal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5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Achats de productions uniquement diffusées </a:t>
            </a:r>
            <a:r>
              <a:rPr lang="fr-FR" b="1" dirty="0"/>
              <a:t>à l’étranger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 </a:t>
            </a:r>
            <a:r>
              <a:rPr lang="fr-FR" b="1" dirty="0" smtClean="0"/>
              <a:t>1000 </a:t>
            </a:r>
            <a:r>
              <a:rPr lang="fr-FR" b="1" dirty="0"/>
              <a:t>disques par </a:t>
            </a:r>
            <a:r>
              <a:rPr lang="fr-FR" b="1" dirty="0" smtClean="0"/>
              <a:t>an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Recherche de </a:t>
            </a:r>
            <a:r>
              <a:rPr lang="fr-FR" b="1" dirty="0" smtClean="0"/>
              <a:t>cohérence</a:t>
            </a:r>
            <a:r>
              <a:rPr lang="fr-FR" dirty="0" smtClean="0"/>
              <a:t> : achat de la production de labels entiers </a:t>
            </a:r>
          </a:p>
          <a:p>
            <a:endParaRPr lang="fr-FR" dirty="0" smtClean="0"/>
          </a:p>
          <a:p>
            <a:r>
              <a:rPr lang="fr-FR" dirty="0" smtClean="0"/>
              <a:t>Recherche de </a:t>
            </a:r>
            <a:r>
              <a:rPr lang="fr-FR" b="1" dirty="0" smtClean="0"/>
              <a:t>rareté</a:t>
            </a:r>
            <a:r>
              <a:rPr lang="fr-FR" dirty="0" smtClean="0"/>
              <a:t> (pays difficiles d’accès), de </a:t>
            </a:r>
            <a:r>
              <a:rPr lang="fr-FR" b="1" dirty="0" smtClean="0"/>
              <a:t>qualité</a:t>
            </a:r>
            <a:r>
              <a:rPr lang="fr-FR" dirty="0" smtClean="0"/>
              <a:t> mais aussi de références représentatives (J-Pop…)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9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Recueillir </a:t>
            </a:r>
            <a:r>
              <a:rPr lang="fr-FR" b="1" dirty="0"/>
              <a:t>le témoignage des </a:t>
            </a:r>
            <a:r>
              <a:rPr lang="fr-FR" b="1" dirty="0" smtClean="0"/>
              <a:t>créateurs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Francine Bloch </a:t>
            </a:r>
            <a:r>
              <a:rPr lang="fr-FR" b="1" dirty="0" smtClean="0"/>
              <a:t>de </a:t>
            </a:r>
            <a:r>
              <a:rPr lang="fr-FR" b="1" dirty="0"/>
              <a:t>1955 à 1976 </a:t>
            </a:r>
            <a:r>
              <a:rPr lang="fr-FR" dirty="0"/>
              <a:t>: </a:t>
            </a:r>
            <a:r>
              <a:rPr lang="fr-FR" dirty="0" smtClean="0"/>
              <a:t>entretiens </a:t>
            </a:r>
            <a:r>
              <a:rPr lang="fr-FR" dirty="0"/>
              <a:t>avec </a:t>
            </a:r>
            <a:r>
              <a:rPr lang="fr-FR" dirty="0" smtClean="0"/>
              <a:t>Ionesco</a:t>
            </a:r>
            <a:r>
              <a:rPr lang="fr-FR" dirty="0"/>
              <a:t>, Claude Roy, Francis Poulenc, Céline, Ponge, </a:t>
            </a:r>
            <a:r>
              <a:rPr lang="fr-FR" dirty="0" err="1" smtClean="0"/>
              <a:t>Xénakis</a:t>
            </a:r>
            <a:r>
              <a:rPr lang="fr-FR" dirty="0" smtClean="0"/>
              <a:t> ou A. Rubinstein </a:t>
            </a:r>
          </a:p>
          <a:p>
            <a:endParaRPr lang="fr-FR" dirty="0"/>
          </a:p>
          <a:p>
            <a:r>
              <a:rPr lang="fr-FR" b="1" dirty="0"/>
              <a:t>Rencontres autour de l'édition </a:t>
            </a:r>
            <a:r>
              <a:rPr lang="fr-FR" b="1" dirty="0" smtClean="0"/>
              <a:t>phonographique</a:t>
            </a:r>
            <a:r>
              <a:rPr lang="fr-FR" dirty="0" smtClean="0"/>
              <a:t> par l’équipe du dépôt légal </a:t>
            </a:r>
            <a:r>
              <a:rPr lang="fr-FR" b="1" dirty="0" smtClean="0"/>
              <a:t>(depuis 2012) </a:t>
            </a:r>
            <a:r>
              <a:rPr lang="fr-FR" dirty="0" smtClean="0"/>
              <a:t>: mémoire des producteurs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6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Un patrimoine accessible sur </a:t>
            </a:r>
            <a:r>
              <a:rPr lang="fr-FR" b="1" dirty="0" err="1" smtClean="0"/>
              <a:t>Gallica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" y="1124744"/>
            <a:ext cx="9092668" cy="5608764"/>
          </a:xfrm>
        </p:spPr>
      </p:pic>
    </p:spTree>
    <p:extLst>
      <p:ext uri="{BB962C8B-B14F-4D97-AF65-F5344CB8AC3E}">
        <p14:creationId xmlns:p14="http://schemas.microsoft.com/office/powerpoint/2010/main" val="4265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Partenariats et production scientifique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Membre d’une </a:t>
            </a:r>
            <a:r>
              <a:rPr lang="fr-FR" b="1" dirty="0" smtClean="0"/>
              <a:t>UMR du CNRS</a:t>
            </a:r>
            <a:r>
              <a:rPr lang="fr-FR" dirty="0" smtClean="0"/>
              <a:t> avec le Laboratoire </a:t>
            </a:r>
            <a:r>
              <a:rPr lang="fr-FR" dirty="0"/>
              <a:t>ligérien de linguistique (Tours –Orléans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b="1" dirty="0" err="1" smtClean="0"/>
              <a:t>Labex</a:t>
            </a:r>
            <a:r>
              <a:rPr lang="fr-FR" b="1" dirty="0" smtClean="0"/>
              <a:t> </a:t>
            </a:r>
            <a:r>
              <a:rPr lang="fr-FR" dirty="0" smtClean="0"/>
              <a:t>avec Paris </a:t>
            </a:r>
            <a:r>
              <a:rPr lang="fr-FR" dirty="0"/>
              <a:t>10 </a:t>
            </a:r>
            <a:r>
              <a:rPr lang="fr-FR" dirty="0" smtClean="0"/>
              <a:t>et musée </a:t>
            </a:r>
            <a:r>
              <a:rPr lang="fr-FR" dirty="0"/>
              <a:t>du Quai Branly pour </a:t>
            </a:r>
            <a:r>
              <a:rPr lang="fr-FR" b="1" dirty="0"/>
              <a:t>numérisation des fonds en </a:t>
            </a:r>
            <a:r>
              <a:rPr lang="fr-FR" b="1" dirty="0" smtClean="0"/>
              <a:t>ethnomusicologie</a:t>
            </a:r>
          </a:p>
          <a:p>
            <a:endParaRPr lang="fr-FR" dirty="0"/>
          </a:p>
          <a:p>
            <a:r>
              <a:rPr lang="fr-FR" b="1" dirty="0" err="1" smtClean="0"/>
              <a:t>Europeana</a:t>
            </a:r>
            <a:r>
              <a:rPr lang="fr-FR" b="1" dirty="0" smtClean="0"/>
              <a:t> </a:t>
            </a:r>
            <a:r>
              <a:rPr lang="fr-FR" b="1" dirty="0" err="1" smtClean="0"/>
              <a:t>sounds</a:t>
            </a:r>
            <a:r>
              <a:rPr lang="fr-FR" b="1" dirty="0"/>
              <a:t> </a:t>
            </a:r>
            <a:r>
              <a:rPr lang="fr-FR" dirty="0"/>
              <a:t>: 24 partenaires, modèle de </a:t>
            </a:r>
            <a:r>
              <a:rPr lang="fr-FR" dirty="0" smtClean="0"/>
              <a:t>données </a:t>
            </a:r>
            <a:r>
              <a:rPr lang="fr-FR" dirty="0"/>
              <a:t>commun</a:t>
            </a:r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BnF</a:t>
            </a:r>
            <a:r>
              <a:rPr lang="fr-FR" b="1" dirty="0" smtClean="0"/>
              <a:t> Collection : </a:t>
            </a:r>
            <a:r>
              <a:rPr lang="fr-FR" dirty="0" smtClean="0"/>
              <a:t>filiale distincte de la </a:t>
            </a:r>
            <a:r>
              <a:rPr lang="fr-FR" dirty="0" err="1" smtClean="0"/>
              <a:t>BnF</a:t>
            </a:r>
            <a:r>
              <a:rPr lang="fr-FR" dirty="0" smtClean="0"/>
              <a:t>,</a:t>
            </a:r>
            <a:r>
              <a:rPr lang="fr-FR" b="1" dirty="0" smtClean="0"/>
              <a:t> </a:t>
            </a:r>
            <a:r>
              <a:rPr lang="fr-FR" dirty="0" smtClean="0"/>
              <a:t>une offre médiathèque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1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Questions, contact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000" b="1" dirty="0" smtClean="0"/>
              <a:t>Pierre BONNEAU</a:t>
            </a:r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r>
              <a:rPr lang="fr-FR" sz="4000" b="1" dirty="0" smtClean="0"/>
              <a:t>01  53  79  53  10</a:t>
            </a:r>
          </a:p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r>
              <a:rPr lang="fr-FR" sz="4000" b="1" dirty="0" smtClean="0">
                <a:hlinkClick r:id="rId2"/>
              </a:rPr>
              <a:t>pierre.bonneau@bnf.fr</a:t>
            </a:r>
            <a:endParaRPr lang="fr-F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3513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Prolongements sur internet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Le dépôt légal du son à la </a:t>
            </a:r>
            <a:r>
              <a:rPr lang="fr-FR" dirty="0" err="1" smtClean="0"/>
              <a:t>BnF</a:t>
            </a:r>
            <a:r>
              <a:rPr lang="fr-FR" dirty="0" smtClean="0"/>
              <a:t>, informations pratiques :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www.bnf.fr/fr/professionnels/depot_legal/a.dl_doc_son_mod.html</a:t>
            </a:r>
            <a:r>
              <a:rPr lang="fr-FR" dirty="0" smtClean="0"/>
              <a:t>  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Cordereix</a:t>
            </a:r>
            <a:r>
              <a:rPr lang="fr-FR" dirty="0" smtClean="0"/>
              <a:t> </a:t>
            </a:r>
            <a:r>
              <a:rPr lang="fr-FR" dirty="0"/>
              <a:t>Pascal, « Les fonds sonores du département de l'Audiovisuel de la Bibliothèque nationale de France. », Le Temps des médias 2/2005 (n° 5) , p. 253-264 </a:t>
            </a:r>
          </a:p>
          <a:p>
            <a:pPr marL="0" indent="0">
              <a:buNone/>
            </a:pPr>
            <a:r>
              <a:rPr lang="fr-FR" dirty="0" smtClean="0"/>
              <a:t>      URL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www.cairn.info/revue-le-temps-des-medias-2005-2-page-253.htm</a:t>
            </a:r>
            <a:r>
              <a:rPr lang="fr-FR" dirty="0" smtClean="0"/>
              <a:t>. </a:t>
            </a:r>
            <a:endParaRPr lang="fr-FR" dirty="0"/>
          </a:p>
          <a:p>
            <a:r>
              <a:rPr lang="fr-FR" dirty="0"/>
              <a:t>Verdure Nicolas, « Les archives de l'enregistrement sonore à la Bibliothèque nationale de France. », Vingtième Siècle. Revue d'histoire 4/2006 (no 92) , p. 61-66 </a:t>
            </a:r>
          </a:p>
          <a:p>
            <a:pPr marL="0" indent="0">
              <a:buNone/>
            </a:pPr>
            <a:r>
              <a:rPr lang="fr-FR" dirty="0" smtClean="0"/>
              <a:t>      URL </a:t>
            </a:r>
            <a:r>
              <a:rPr lang="fr-FR" dirty="0"/>
              <a:t>: </a:t>
            </a:r>
            <a:r>
              <a:rPr lang="fr-FR" dirty="0">
                <a:hlinkClick r:id="rId4"/>
              </a:rPr>
              <a:t>www.cairn.info/revue-vingtieme-siecle-revue-d-histoire-2006-4-page-61.htm</a:t>
            </a:r>
            <a:r>
              <a:rPr lang="fr-FR" dirty="0" smtClean="0"/>
              <a:t>.  </a:t>
            </a:r>
            <a:endParaRPr lang="fr-FR" dirty="0"/>
          </a:p>
          <a:p>
            <a:endParaRPr lang="fr-FR" dirty="0"/>
          </a:p>
          <a:p>
            <a:r>
              <a:rPr lang="fr-FR" dirty="0"/>
              <a:t>Synthèse de l’observatoire du dépôt légal 2014 : </a:t>
            </a: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www.bnf.fr/documents/dl_obs_synthese_2014.pdf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Rencontres </a:t>
            </a:r>
            <a:r>
              <a:rPr lang="fr-FR" dirty="0"/>
              <a:t>autour de l’édition phonographique : </a:t>
            </a:r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gallica.bnf.fr/html/und/enregistrements-sonores/rencontres-autour-de-ledition-phonographique</a:t>
            </a:r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88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745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Consolidation d’un partenariat avec les éditeurs (1940-2015)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1340768"/>
            <a:ext cx="9128927" cy="5112568"/>
          </a:xfrm>
        </p:spPr>
      </p:pic>
      <p:sp>
        <p:nvSpPr>
          <p:cNvPr id="6" name="ZoneTexte 5"/>
          <p:cNvSpPr txBox="1"/>
          <p:nvPr/>
        </p:nvSpPr>
        <p:spPr>
          <a:xfrm>
            <a:off x="2987824" y="6453336"/>
            <a:ext cx="33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Registre du dépôt légal pour 1940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9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Consolidation d’un partenariat avec les éditeurs (1940-2015)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1940 : premiers dépôts</a:t>
            </a:r>
          </a:p>
          <a:p>
            <a:endParaRPr lang="fr-FR" dirty="0" smtClean="0"/>
          </a:p>
          <a:p>
            <a:r>
              <a:rPr lang="fr-FR" b="1" dirty="0" smtClean="0"/>
              <a:t>Années 1960 à 1980 : âge d’or </a:t>
            </a:r>
            <a:r>
              <a:rPr lang="fr-FR" dirty="0" smtClean="0"/>
              <a:t>du dépôt, éditeurs concentrés, habitués à la démarche</a:t>
            </a:r>
          </a:p>
          <a:p>
            <a:endParaRPr lang="fr-FR" dirty="0" smtClean="0"/>
          </a:p>
          <a:p>
            <a:r>
              <a:rPr lang="fr-FR" b="1" dirty="0" smtClean="0"/>
              <a:t>1963</a:t>
            </a:r>
            <a:r>
              <a:rPr lang="fr-FR" dirty="0" smtClean="0"/>
              <a:t> : instauration du dépôt des </a:t>
            </a:r>
            <a:r>
              <a:rPr lang="fr-FR" b="1" dirty="0" smtClean="0"/>
              <a:t>importations</a:t>
            </a:r>
          </a:p>
          <a:p>
            <a:endParaRPr lang="fr-FR" dirty="0" smtClean="0"/>
          </a:p>
          <a:p>
            <a:r>
              <a:rPr lang="fr-FR" b="1" dirty="0" smtClean="0"/>
              <a:t>Années 2000 : crise </a:t>
            </a:r>
            <a:r>
              <a:rPr lang="fr-FR" dirty="0" smtClean="0"/>
              <a:t>du disque, effondrement des majors et montée de l’autoproduction. </a:t>
            </a:r>
            <a:r>
              <a:rPr lang="fr-FR" b="1" dirty="0" smtClean="0"/>
              <a:t>Nouvelle ère pour le dépôt légal.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2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dépôt légal aujourd’hui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Quoi ?  </a:t>
            </a:r>
            <a:r>
              <a:rPr lang="fr-FR" dirty="0" smtClean="0"/>
              <a:t>tous les phonogrammes (CD, vinyles, cassettes) diffusés sur le territoire.</a:t>
            </a:r>
          </a:p>
          <a:p>
            <a:pPr marL="0" indent="0">
              <a:buNone/>
            </a:pPr>
            <a:r>
              <a:rPr lang="fr-FR" dirty="0" smtClean="0"/>
              <a:t>    =&gt; Deux exemplaires pour les productions nationales</a:t>
            </a:r>
          </a:p>
          <a:p>
            <a:pPr marL="0" indent="0">
              <a:buNone/>
            </a:pPr>
            <a:r>
              <a:rPr lang="fr-FR" dirty="0" smtClean="0"/>
              <a:t>    =&gt; Un exemplaire pour les importations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Qui ?   </a:t>
            </a:r>
            <a:r>
              <a:rPr lang="fr-FR" dirty="0" smtClean="0"/>
              <a:t>Producteurs, éditeurs, distributeurs, importateurs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9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Comment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Par la poste </a:t>
            </a:r>
            <a:r>
              <a:rPr lang="fr-FR" dirty="0" smtClean="0"/>
              <a:t>: frais de port pris en charge par l’État, franchise postale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Sur place </a:t>
            </a:r>
            <a:r>
              <a:rPr lang="fr-FR" dirty="0" smtClean="0"/>
              <a:t>: prendre rendez-vous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Un formulaire de dépôt </a:t>
            </a:r>
            <a:r>
              <a:rPr lang="fr-FR" dirty="0" smtClean="0"/>
              <a:t>pour tous les disques déposés</a:t>
            </a:r>
          </a:p>
        </p:txBody>
      </p:sp>
    </p:spTree>
    <p:extLst>
      <p:ext uri="{BB962C8B-B14F-4D97-AF65-F5344CB8AC3E}">
        <p14:creationId xmlns:p14="http://schemas.microsoft.com/office/powerpoint/2010/main" val="1250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" y="-18473"/>
            <a:ext cx="4821776" cy="6831849"/>
          </a:xfrm>
        </p:spPr>
      </p:pic>
      <p:sp>
        <p:nvSpPr>
          <p:cNvPr id="6" name="Rectangle 5"/>
          <p:cNvSpPr/>
          <p:nvPr/>
        </p:nvSpPr>
        <p:spPr>
          <a:xfrm>
            <a:off x="110557" y="2636912"/>
            <a:ext cx="4821483" cy="41764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4048" y="18864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Partie A </a:t>
            </a:r>
            <a:r>
              <a:rPr lang="fr-FR" sz="2400" dirty="0" smtClean="0"/>
              <a:t>: coordonnées du déposant. </a:t>
            </a:r>
            <a:r>
              <a:rPr lang="fr-FR" sz="2400" b="1" dirty="0" smtClean="0"/>
              <a:t>Nécessaire</a:t>
            </a:r>
            <a:r>
              <a:rPr lang="fr-FR" sz="2400" dirty="0" smtClean="0"/>
              <a:t> à </a:t>
            </a:r>
          </a:p>
          <a:p>
            <a:r>
              <a:rPr lang="fr-FR" sz="2400" dirty="0" smtClean="0"/>
              <a:t>- l’enregistrement du dépôt</a:t>
            </a:r>
          </a:p>
          <a:p>
            <a:r>
              <a:rPr lang="fr-FR" sz="2400" dirty="0"/>
              <a:t>-</a:t>
            </a:r>
            <a:r>
              <a:rPr lang="fr-FR" sz="2400" dirty="0" smtClean="0"/>
              <a:t> l’envoi d’accusés de réception attestant de la démarche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10557" y="116632"/>
            <a:ext cx="4821483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4048" y="3201650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Partie B </a:t>
            </a:r>
            <a:r>
              <a:rPr lang="fr-FR" sz="2400" dirty="0" smtClean="0"/>
              <a:t>: description du disque à l’unité, </a:t>
            </a:r>
            <a:r>
              <a:rPr lang="fr-FR" sz="2400" b="1" dirty="0" smtClean="0"/>
              <a:t>facultative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Partie purement déclarative. </a:t>
            </a:r>
          </a:p>
          <a:p>
            <a:r>
              <a:rPr lang="fr-FR" sz="2400" dirty="0" smtClean="0"/>
              <a:t>Les catalogueurs de la </a:t>
            </a:r>
            <a:r>
              <a:rPr lang="fr-FR" sz="2400" dirty="0" err="1" smtClean="0"/>
              <a:t>BnF</a:t>
            </a:r>
            <a:r>
              <a:rPr lang="fr-FR" sz="2400" dirty="0"/>
              <a:t> </a:t>
            </a:r>
            <a:r>
              <a:rPr lang="fr-FR" sz="2400" dirty="0" smtClean="0"/>
              <a:t>n’y ont pas recours : description disque en main conformément aux principes bibliographiques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86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Laisser une adresse postale à l’administration, seule formalité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" y="1340768"/>
            <a:ext cx="9130657" cy="5040560"/>
          </a:xfrm>
        </p:spPr>
      </p:pic>
    </p:spTree>
    <p:extLst>
      <p:ext uri="{BB962C8B-B14F-4D97-AF65-F5344CB8AC3E}">
        <p14:creationId xmlns:p14="http://schemas.microsoft.com/office/powerpoint/2010/main" val="13891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0060"/>
            <a:ext cx="6194128" cy="6054307"/>
          </a:xfrm>
        </p:spPr>
      </p:pic>
      <p:sp>
        <p:nvSpPr>
          <p:cNvPr id="5" name="ZoneTexte 4"/>
          <p:cNvSpPr txBox="1"/>
          <p:nvPr/>
        </p:nvSpPr>
        <p:spPr>
          <a:xfrm>
            <a:off x="0" y="188640"/>
            <a:ext cx="284380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Le Petit Prospecteur</a:t>
            </a:r>
          </a:p>
          <a:p>
            <a:endParaRPr lang="fr-FR" sz="4000" dirty="0"/>
          </a:p>
          <a:p>
            <a:r>
              <a:rPr lang="fr-FR" sz="4000" b="1" dirty="0" smtClean="0"/>
              <a:t>Revue mensuelle</a:t>
            </a:r>
          </a:p>
          <a:p>
            <a:r>
              <a:rPr lang="fr-FR" sz="4000" b="1" dirty="0" smtClean="0"/>
              <a:t>du dépôt légal du son</a:t>
            </a:r>
          </a:p>
          <a:p>
            <a:endParaRPr lang="fr-FR" sz="4000" dirty="0"/>
          </a:p>
          <a:p>
            <a:r>
              <a:rPr lang="fr-FR" sz="4000" b="1" dirty="0" smtClean="0"/>
              <a:t>Inscrivez-vous !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6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872</Words>
  <Application>Microsoft Office PowerPoint</Application>
  <PresentationFormat>Affichage à l'écran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Thème Office</vt:lpstr>
      <vt:lpstr>Le dépôt légal des enregistrements sonores à la BnF</vt:lpstr>
      <vt:lpstr>Le dépôt des enregistrements physiques : un historique </vt:lpstr>
      <vt:lpstr>Consolidation d’un partenariat avec les éditeurs (1940-2015)</vt:lpstr>
      <vt:lpstr>Consolidation d’un partenariat avec les éditeurs (1940-2015)</vt:lpstr>
      <vt:lpstr>Le dépôt légal aujourd’hui</vt:lpstr>
      <vt:lpstr>Comment ?</vt:lpstr>
      <vt:lpstr>Présentation PowerPoint</vt:lpstr>
      <vt:lpstr>Laisser une adresse postale à l’administration, seule formalité</vt:lpstr>
      <vt:lpstr>Présentation PowerPoint</vt:lpstr>
      <vt:lpstr>Panorama national</vt:lpstr>
      <vt:lpstr>Le renouveau du vinyle</vt:lpstr>
      <vt:lpstr>Émiettement du paysage éditorial</vt:lpstr>
      <vt:lpstr>Midi-Pyrénées : une contribution stable et diversifiée</vt:lpstr>
      <vt:lpstr>Nombre de dépôts par an et par département en Midi-Pyrénées depuis 2004</vt:lpstr>
      <vt:lpstr>La structure des dépôts en Haute-Garonne  2014-2015</vt:lpstr>
      <vt:lpstr>Le défi du numérique</vt:lpstr>
      <vt:lpstr>Expérimentation avec CD1D</vt:lpstr>
      <vt:lpstr>Vers une infrastructure adaptée à un flux plus massif</vt:lpstr>
      <vt:lpstr>Les acquisitions d’enregistrements anciens </vt:lpstr>
      <vt:lpstr>Achats de productions uniquement diffusées à l’étranger</vt:lpstr>
      <vt:lpstr>Recueillir le témoignage des créateurs</vt:lpstr>
      <vt:lpstr>Un patrimoine accessible sur Gallica</vt:lpstr>
      <vt:lpstr>Partenariats et production scientifique</vt:lpstr>
      <vt:lpstr>Questions, contact</vt:lpstr>
      <vt:lpstr>Prolongements sur internet</vt:lpstr>
    </vt:vector>
  </TitlesOfParts>
  <Company>CompanyName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dépôt légal des enregistrements sonores à la BnF</dc:title>
  <dc:creator>Pierre BONNEAU</dc:creator>
  <cp:lastModifiedBy>SANCHEZ Montserrat</cp:lastModifiedBy>
  <cp:revision>34</cp:revision>
  <dcterms:created xsi:type="dcterms:W3CDTF">2015-11-21T14:49:06Z</dcterms:created>
  <dcterms:modified xsi:type="dcterms:W3CDTF">2015-11-30T08:03:30Z</dcterms:modified>
</cp:coreProperties>
</file>